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4" r:id="rId1"/>
  </p:sldMasterIdLst>
  <p:notesMasterIdLst>
    <p:notesMasterId r:id="rId16"/>
  </p:notesMasterIdLst>
  <p:sldIdLst>
    <p:sldId id="256" r:id="rId2"/>
    <p:sldId id="269" r:id="rId3"/>
    <p:sldId id="280" r:id="rId4"/>
    <p:sldId id="272" r:id="rId5"/>
    <p:sldId id="281" r:id="rId6"/>
    <p:sldId id="273" r:id="rId7"/>
    <p:sldId id="285" r:id="rId8"/>
    <p:sldId id="274" r:id="rId9"/>
    <p:sldId id="282" r:id="rId10"/>
    <p:sldId id="275" r:id="rId11"/>
    <p:sldId id="283" r:id="rId12"/>
    <p:sldId id="278" r:id="rId13"/>
    <p:sldId id="28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yomVarshaVinay" initials="V" lastIdx="1" clrIdx="0">
    <p:extLst>
      <p:ext uri="{19B8F6BF-5375-455C-9EA6-DF929625EA0E}">
        <p15:presenceInfo xmlns:p15="http://schemas.microsoft.com/office/powerpoint/2012/main" userId="VyomVarshaVin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84564" autoAdjust="0"/>
  </p:normalViewPr>
  <p:slideViewPr>
    <p:cSldViewPr snapToGrid="0">
      <p:cViewPr varScale="1">
        <p:scale>
          <a:sx n="101" d="100"/>
          <a:sy n="101" d="100"/>
        </p:scale>
        <p:origin x="103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36C60-14D0-4780-821D-CB9E18EDF0AC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DE0F-E5E3-4C02-A637-4F1989F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2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4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2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8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3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0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7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06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0DE0F-E5E3-4C02-A637-4F1989FB54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8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7198-8E4A-4ECD-8C5A-658792B4D4D0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81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760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7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7841391-38D4-4FCC-8A2F-00122A0BD32E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53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974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1A0D-F30E-4E04-B677-534ECE927760}" type="datetime1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5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12787-AAE7-4B7A-A9E9-8610745A62ED}" type="datetime1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7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image shows the aerial view of Jakarta when flooded Please check the notes for reference links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682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762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6B303E8-88D9-4BF2-A4C6-5CB74C14C8F4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The image shows the aerial view of Jakarta when flooded Please check the notes for reference links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8984C3D-B3A9-420F-8FD0-E3ACFD69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clone_Ampha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int.in/environment/antarcticas-snow-is-turning-green-while-we-are-distracted-by-a-coronavirus/431643/#:~:text=And%20that's%20happening%20with%20increasing,act%20as%20a%20carbon%20sink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barrie360.com/climate-change-is-causing-antarcticas-snow-to-turn-green-study/" TargetMode="External"/><Relationship Id="rId4" Type="http://schemas.openxmlformats.org/officeDocument/2006/relationships/hyperlink" Target="https://www.geographyrealm.com/why-is-antarcticas-snow-turning-gree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en.wikipedia.org/wiki/List_of_major_bushfires_in_Australia" TargetMode="External"/><Relationship Id="rId7" Type="http://schemas.openxmlformats.org/officeDocument/2006/relationships/hyperlink" Target="https://www.bbc.com/news/world-australia-510080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environment.org/news-and-stories/story/ten-impacts-australian-bushfires#:~:text=Physical%2C%20direct%20impacts,reported%20to%20have%20been%20killed." TargetMode="External"/><Relationship Id="rId11" Type="http://schemas.openxmlformats.org/officeDocument/2006/relationships/hyperlink" Target="https://simple.wikipedia.org/wiki/Bushfire" TargetMode="External"/><Relationship Id="rId5" Type="http://schemas.openxmlformats.org/officeDocument/2006/relationships/hyperlink" Target="https://www.abc.net.au/news/2020-01-11/australias-fires-reveal-arson-not-a-major-cause/11855022" TargetMode="External"/><Relationship Id="rId10" Type="http://schemas.openxmlformats.org/officeDocument/2006/relationships/image" Target="../media/image7.jpg"/><Relationship Id="rId4" Type="http://schemas.openxmlformats.org/officeDocument/2006/relationships/hyperlink" Target="https://www.aph.gov.au/About_Parliament/Parliamentary_Departments/Parliamentary_Library/pubs/rp/rp1920/Quick_Guides/AustralianBushfires#:~:text=On%203%20February%202020%20local,NSW%20were%20caused%20by%20lightning." TargetMode="External"/><Relationship Id="rId9" Type="http://schemas.openxmlformats.org/officeDocument/2006/relationships/hyperlink" Target="https://en.wikipedia.org/wiki/Bushfires_in_Australi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en.wikipedia.org/wiki/2020_Jakarta_floods#:~:text=Flash%20floods%20occurred%20throughout%20the,and%20Cisadane%20rivers%20to%20overflow." TargetMode="External"/><Relationship Id="rId7" Type="http://schemas.openxmlformats.org/officeDocument/2006/relationships/hyperlink" Target="https://devpolicy.org/aid-and-asia-buzz-february-15-kachin-ceasefire-china-n-korea-aid-tension-adb-shifting-focus-jakarta-floods-in-brief-20130215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www.usatoday.com/story/news/world/2020/02/25/jakarta-floods-2020-indonesia-capital/4865913002/" TargetMode="External"/><Relationship Id="rId4" Type="http://schemas.openxmlformats.org/officeDocument/2006/relationships/hyperlink" Target="https://www.usatoday.com/story/news/world/2020/02/25/jakarta-f" TargetMode="External"/><Relationship Id="rId9" Type="http://schemas.openxmlformats.org/officeDocument/2006/relationships/hyperlink" Target="https://en.wikipedia.org/wiki/Selamat_Datang_Monumen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ncbi.nlm.nih.gov/pmc/articles/PMC7147210/" TargetMode="External"/><Relationship Id="rId4" Type="http://schemas.openxmlformats.org/officeDocument/2006/relationships/hyperlink" Target="https://www.sciencedaily.com/releases/2020/03/200317175442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20_Taal_Volcano_eruption#:~:text=The%20volcano%20erupted%20on%20the,Time%20(UTC%2B8)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liefweb.int/disaster/vo-2020-000002-phl" TargetMode="External"/><Relationship Id="rId5" Type="http://schemas.openxmlformats.org/officeDocument/2006/relationships/hyperlink" Target="https://reliefweb.int/report/philippines/volcano-eruption-humanity-inclusion-assesses-needs-those-affected#:~:text=The%20damage%20caused%20by%20the,drinking%20water%20and%20air%20quality" TargetMode="External"/><Relationship Id="rId4" Type="http://schemas.openxmlformats.org/officeDocument/2006/relationships/hyperlink" Target="https://en.wikipedia.org/wiki/2020_Taal_Volcano_erup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F3E5-B761-48F8-940E-D0EE3BB87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Natural Disasters</a:t>
            </a:r>
            <a:br>
              <a:rPr lang="en-US" dirty="0"/>
            </a:br>
            <a:r>
              <a:rPr lang="en-US" sz="4400" dirty="0"/>
              <a:t>Fact File Project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8861C-E768-49D4-92E9-9E86F21E9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375" y="3983980"/>
            <a:ext cx="4191000" cy="1910080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/>
              <a:t>Worksheets 7 and 8</a:t>
            </a:r>
            <a:endParaRPr lang="en-US" dirty="0"/>
          </a:p>
          <a:p>
            <a:endParaRPr lang="en-US" dirty="0"/>
          </a:p>
          <a:p>
            <a:r>
              <a:rPr lang="en-US" sz="3400" dirty="0"/>
              <a:t>By </a:t>
            </a:r>
            <a:r>
              <a:rPr lang="en-US" sz="3400" b="1" dirty="0"/>
              <a:t>Vyom Mahajan</a:t>
            </a:r>
          </a:p>
          <a:p>
            <a:r>
              <a:rPr lang="en-US" dirty="0"/>
              <a:t>Grade - VIII Whiz – 3</a:t>
            </a:r>
          </a:p>
          <a:p>
            <a:r>
              <a:rPr lang="en-US"/>
              <a:t>12</a:t>
            </a:r>
            <a:r>
              <a:rPr lang="en-US" baseline="30000"/>
              <a:t>th</a:t>
            </a:r>
            <a:r>
              <a:rPr lang="en-US"/>
              <a:t> September, 2020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066A3-5528-4313-AA2F-C0485D982B53}"/>
              </a:ext>
            </a:extLst>
          </p:cNvPr>
          <p:cNvSpPr txBox="1"/>
          <p:nvPr/>
        </p:nvSpPr>
        <p:spPr>
          <a:xfrm>
            <a:off x="828675" y="6596390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Please look at the PPT in slideshow.</a:t>
            </a:r>
          </a:p>
        </p:txBody>
      </p:sp>
    </p:spTree>
    <p:extLst>
      <p:ext uri="{BB962C8B-B14F-4D97-AF65-F5344CB8AC3E}">
        <p14:creationId xmlns:p14="http://schemas.microsoft.com/office/powerpoint/2010/main" val="1346951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Cyclone amphan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F5B03-FFF3-45D6-9736-40E75D39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925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</a:t>
            </a:r>
            <a:r>
              <a:rPr lang="en-US" dirty="0">
                <a:ln w="0"/>
              </a:rPr>
              <a:t> – From 16</a:t>
            </a:r>
            <a:r>
              <a:rPr lang="en-US" baseline="30000" dirty="0">
                <a:ln w="0"/>
              </a:rPr>
              <a:t>th</a:t>
            </a:r>
            <a:r>
              <a:rPr lang="en-US" dirty="0">
                <a:ln w="0"/>
              </a:rPr>
              <a:t> May 2020 to 21</a:t>
            </a:r>
            <a:r>
              <a:rPr lang="en-US" baseline="30000" dirty="0">
                <a:ln w="0"/>
              </a:rPr>
              <a:t>st</a:t>
            </a:r>
            <a:r>
              <a:rPr lang="en-US" dirty="0">
                <a:ln w="0"/>
              </a:rPr>
              <a:t> May 2020</a:t>
            </a:r>
          </a:p>
          <a:p>
            <a:r>
              <a:rPr lang="en-US" b="1" dirty="0">
                <a:ln w="0"/>
              </a:rPr>
              <a:t>Causes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On 13</a:t>
            </a:r>
            <a:r>
              <a:rPr lang="en-US" baseline="30000" dirty="0">
                <a:ln w="0"/>
              </a:rPr>
              <a:t>th</a:t>
            </a:r>
            <a:r>
              <a:rPr lang="en-US" dirty="0">
                <a:ln w="0"/>
              </a:rPr>
              <a:t> May an area of low pressure developed in the Bay of Bengal</a:t>
            </a:r>
          </a:p>
          <a:p>
            <a:pPr lvl="1"/>
            <a:r>
              <a:rPr lang="en-US" dirty="0">
                <a:ln w="0"/>
              </a:rPr>
              <a:t>On 16</a:t>
            </a:r>
            <a:r>
              <a:rPr lang="en-US" baseline="30000" dirty="0">
                <a:ln w="0"/>
              </a:rPr>
              <a:t>th</a:t>
            </a:r>
            <a:r>
              <a:rPr lang="en-US" dirty="0">
                <a:ln w="0"/>
              </a:rPr>
              <a:t> May the low pressure region developed into a depression</a:t>
            </a:r>
          </a:p>
          <a:p>
            <a:pPr lvl="1"/>
            <a:r>
              <a:rPr lang="en-US" dirty="0">
                <a:ln w="0"/>
              </a:rPr>
              <a:t>It moved northwards for a few hours and developed into a cyclonic storm</a:t>
            </a:r>
          </a:p>
          <a:p>
            <a:r>
              <a:rPr lang="en-US" b="1" dirty="0">
                <a:ln w="0"/>
              </a:rPr>
              <a:t>Effects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Many people died</a:t>
            </a:r>
          </a:p>
          <a:p>
            <a:pPr lvl="1"/>
            <a:r>
              <a:rPr lang="en-US" dirty="0">
                <a:ln w="0"/>
              </a:rPr>
              <a:t>Left a lot of people homeless</a:t>
            </a:r>
          </a:p>
          <a:p>
            <a:pPr lvl="1"/>
            <a:r>
              <a:rPr lang="en-US" dirty="0">
                <a:ln w="0"/>
              </a:rPr>
              <a:t>Damaged power and telecom infrastructure in many coastal districts</a:t>
            </a:r>
          </a:p>
          <a:p>
            <a:pPr lvl="1"/>
            <a:r>
              <a:rPr lang="en-US" dirty="0">
                <a:ln w="0"/>
              </a:rPr>
              <a:t>Heavy rains in coastal areas</a:t>
            </a:r>
          </a:p>
          <a:p>
            <a:pPr lvl="1"/>
            <a:r>
              <a:rPr lang="en-US" dirty="0">
                <a:ln w="0"/>
              </a:rPr>
              <a:t>Loss of lot of marine animals</a:t>
            </a:r>
          </a:p>
          <a:p>
            <a:pPr lvl="1"/>
            <a:r>
              <a:rPr lang="en-US" dirty="0">
                <a:ln w="0"/>
              </a:rPr>
              <a:t>Triggered floods and landslides</a:t>
            </a:r>
          </a:p>
          <a:p>
            <a:r>
              <a:rPr lang="en-US" b="1" dirty="0">
                <a:ln w="0"/>
              </a:rPr>
              <a:t>Disaster Management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Affected areas were given money by the government</a:t>
            </a:r>
          </a:p>
          <a:p>
            <a:pPr lvl="1"/>
            <a:r>
              <a:rPr lang="en-US" dirty="0">
                <a:ln w="0"/>
              </a:rPr>
              <a:t>Power was slowly restored to these affected areas</a:t>
            </a:r>
          </a:p>
          <a:p>
            <a:pPr lvl="1"/>
            <a:r>
              <a:rPr lang="en-US" dirty="0">
                <a:ln w="0"/>
              </a:rPr>
              <a:t>The Indian army was called to help the people in the affected areas</a:t>
            </a:r>
          </a:p>
          <a:p>
            <a:pPr lvl="1"/>
            <a:r>
              <a:rPr lang="en-US" dirty="0">
                <a:ln w="0"/>
              </a:rPr>
              <a:t>The Ministry of Disaster Management and Relief in Bangladesh distributed gloves, masks and sanitizers in a few districts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86E3-3753-42D8-AF70-02F559B50508}"/>
              </a:ext>
            </a:extLst>
          </p:cNvPr>
          <p:cNvSpPr txBox="1"/>
          <p:nvPr/>
        </p:nvSpPr>
        <p:spPr>
          <a:xfrm>
            <a:off x="5394198" y="51816"/>
            <a:ext cx="486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– India (West Bengal, Odisha, Andaman &amp; Nicobar islands), Bangladesh, Sri Lanka and Bhutan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00459-FED2-496E-86C0-AD0A7D32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975146"/>
            <a:ext cx="3914775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5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Cyclone amphan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F5B03-FFF3-45D6-9736-40E75D39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Reference for all of the topics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3"/>
              </a:rPr>
              <a:t>https://en.wikipedia.org/wiki/Cyclone_Amphan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639C17-B7AE-4556-A22B-277764B10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98938"/>
              </p:ext>
            </p:extLst>
          </p:nvPr>
        </p:nvGraphicFramePr>
        <p:xfrm>
          <a:off x="203073" y="1196962"/>
          <a:ext cx="7521061" cy="25971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1223433"/>
                    </a:ext>
                  </a:extLst>
                </a:gridCol>
                <a:gridCol w="3457061">
                  <a:extLst>
                    <a:ext uri="{9D8B030D-6E8A-4147-A177-3AD203B41FA5}">
                      <a16:colId xmlns:a16="http://schemas.microsoft.com/office/drawing/2014/main" val="3415553727"/>
                    </a:ext>
                  </a:extLst>
                </a:gridCol>
              </a:tblGrid>
              <a:tr h="390126">
                <a:tc>
                  <a:txBody>
                    <a:bodyPr/>
                    <a:lstStyle/>
                    <a:p>
                      <a:r>
                        <a:rPr lang="en-US" dirty="0"/>
                        <a:t>Before the Cyclone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the Cyclone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124727"/>
                  </a:ext>
                </a:extLst>
              </a:tr>
              <a:tr h="22069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959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D255CEA-96C5-47F0-A63F-965CB2B4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3" y="1572824"/>
            <a:ext cx="7521061" cy="22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Snow turns green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F5B03-FFF3-45D6-9736-40E75D39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</a:t>
            </a:r>
            <a:r>
              <a:rPr lang="en-US" dirty="0">
                <a:ln w="0"/>
              </a:rPr>
              <a:t> – Going on since many years</a:t>
            </a:r>
          </a:p>
          <a:p>
            <a:r>
              <a:rPr lang="en-US" b="1" dirty="0">
                <a:ln w="0"/>
              </a:rPr>
              <a:t>Causes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Global warming</a:t>
            </a:r>
          </a:p>
          <a:p>
            <a:pPr lvl="1"/>
            <a:r>
              <a:rPr lang="en-US" dirty="0">
                <a:ln w="0"/>
              </a:rPr>
              <a:t>Warmest temperature on Antarctica – 20 degrees Celsius</a:t>
            </a:r>
          </a:p>
          <a:p>
            <a:pPr lvl="1"/>
            <a:r>
              <a:rPr lang="en-US" dirty="0">
                <a:ln w="0"/>
              </a:rPr>
              <a:t>Growth of algae, conditions good enough for growth – </a:t>
            </a:r>
          </a:p>
          <a:p>
            <a:pPr lvl="1"/>
            <a:r>
              <a:rPr lang="en-US" dirty="0">
                <a:ln w="0"/>
              </a:rPr>
              <a:t>Water just above freezing point</a:t>
            </a:r>
          </a:p>
          <a:p>
            <a:pPr lvl="1"/>
            <a:r>
              <a:rPr lang="en-US" dirty="0">
                <a:ln w="0"/>
              </a:rPr>
              <a:t>Snow gets the right slushiness</a:t>
            </a:r>
          </a:p>
          <a:p>
            <a:r>
              <a:rPr lang="en-US" b="1" dirty="0">
                <a:ln w="0"/>
              </a:rPr>
              <a:t>Effects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b="1" dirty="0">
                <a:ln w="0"/>
              </a:rPr>
              <a:t>1679 </a:t>
            </a:r>
            <a:r>
              <a:rPr lang="en-US" dirty="0">
                <a:ln w="0"/>
              </a:rPr>
              <a:t>algal blooms observed till date</a:t>
            </a:r>
          </a:p>
          <a:p>
            <a:pPr lvl="1"/>
            <a:r>
              <a:rPr lang="en-US" dirty="0">
                <a:ln w="0"/>
              </a:rPr>
              <a:t>Holds lot of dry biomass</a:t>
            </a:r>
          </a:p>
          <a:p>
            <a:pPr lvl="1"/>
            <a:r>
              <a:rPr lang="en-US" dirty="0">
                <a:ln w="0"/>
              </a:rPr>
              <a:t>The algae is </a:t>
            </a:r>
            <a:r>
              <a:rPr lang="en-US">
                <a:ln w="0"/>
              </a:rPr>
              <a:t>like a </a:t>
            </a:r>
            <a:r>
              <a:rPr lang="en-US" dirty="0">
                <a:ln w="0"/>
              </a:rPr>
              <a:t>carbon sink absorbing about </a:t>
            </a:r>
            <a:r>
              <a:rPr lang="en-US" b="1" dirty="0">
                <a:ln w="0"/>
              </a:rPr>
              <a:t>500 tons </a:t>
            </a:r>
            <a:r>
              <a:rPr lang="en-US" dirty="0">
                <a:ln w="0"/>
              </a:rPr>
              <a:t>of Carbon di Oxide</a:t>
            </a:r>
          </a:p>
          <a:p>
            <a:pPr lvl="1"/>
            <a:r>
              <a:rPr lang="en-US" dirty="0">
                <a:ln w="0"/>
              </a:rPr>
              <a:t>Absorbs more heat from sun due to photosynthesis – </a:t>
            </a:r>
          </a:p>
          <a:p>
            <a:pPr lvl="2"/>
            <a:r>
              <a:rPr lang="en-US" dirty="0">
                <a:ln w="0"/>
              </a:rPr>
              <a:t>Ice will start melting faster</a:t>
            </a:r>
          </a:p>
          <a:p>
            <a:r>
              <a:rPr lang="en-US" b="1" dirty="0">
                <a:ln w="0"/>
              </a:rPr>
              <a:t>Disaster Management </a:t>
            </a:r>
            <a:r>
              <a:rPr lang="en-US" dirty="0">
                <a:ln w="0"/>
              </a:rPr>
              <a:t>– </a:t>
            </a:r>
          </a:p>
          <a:p>
            <a:pPr lvl="1"/>
            <a:r>
              <a:rPr lang="en-US" dirty="0">
                <a:ln w="0"/>
              </a:rPr>
              <a:t>Take measures to prevent global warming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86E3-3753-42D8-AF70-02F559B50508}"/>
              </a:ext>
            </a:extLst>
          </p:cNvPr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</a:t>
            </a:r>
            <a:r>
              <a:rPr lang="en-US"/>
              <a:t>– Antarctica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165DB-A2E7-46DE-B43C-E6F9C511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4" y="666566"/>
            <a:ext cx="5191125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41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Snow turns green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F5B03-FFF3-45D6-9736-40E75D39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r>
              <a:rPr lang="en-US" b="1" dirty="0">
                <a:ln w="0"/>
              </a:rPr>
              <a:t>References for all of the topics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  <a:hlinkClick r:id="rId3"/>
              </a:rPr>
              <a:t>https://theprint.in/environment/antarcticas-snow-is-turning-green-while-we-are-distracted-by-a-coronavirus/431643/#:~:text=And%20that's%20happening%20with%20increasing,act%20as%20a%20carbon%20sink</a:t>
            </a:r>
            <a:r>
              <a:rPr lang="en-US" dirty="0">
                <a:ln w="0"/>
              </a:rPr>
              <a:t>.</a:t>
            </a:r>
          </a:p>
          <a:p>
            <a:pPr lvl="1"/>
            <a:r>
              <a:rPr lang="en-US" dirty="0">
                <a:ln w="0"/>
                <a:hlinkClick r:id="rId4"/>
              </a:rPr>
              <a:t>https://www.geographyrealm.com/why-is-antarcticas-snow-turning-green/</a:t>
            </a:r>
            <a:endParaRPr lang="en-US" dirty="0">
              <a:ln w="0"/>
            </a:endParaRPr>
          </a:p>
          <a:p>
            <a:pPr lvl="1"/>
            <a:r>
              <a:rPr lang="en-US" dirty="0">
                <a:ln w="0"/>
                <a:hlinkClick r:id="rId5"/>
              </a:rPr>
              <a:t>https://barrie360.com/climate-change-is-causing-antarcticas-snow-to-turn-green-study/</a:t>
            </a:r>
            <a:endParaRPr lang="en-US" dirty="0">
              <a:ln w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65033A31-91C2-4DD3-A355-9FE691D25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5147"/>
              </p:ext>
            </p:extLst>
          </p:nvPr>
        </p:nvGraphicFramePr>
        <p:xfrm>
          <a:off x="203073" y="1203389"/>
          <a:ext cx="8128000" cy="17017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951405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6628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 algal blooms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algal blooms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92242"/>
                  </a:ext>
                </a:extLst>
              </a:tr>
              <a:tr h="13308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125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5048DB7-0890-429B-95BB-53C54D25A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581152"/>
            <a:ext cx="4063873" cy="132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44EEC-0CD2-41CF-92D4-D10C79768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74" y="1601491"/>
            <a:ext cx="4063874" cy="13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3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4D7A-6DF2-44C1-94F2-75290B6DB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4" y="933450"/>
            <a:ext cx="9599867" cy="4562475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1500" dirty="0"/>
              <a:t>Thank you for Reading.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C2C46-4234-44BA-AA01-828EB856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0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The Australian bush fire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5FBC7-494C-43F2-8901-506A76EC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186435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70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 </a:t>
            </a:r>
            <a:r>
              <a:rPr lang="en-US" dirty="0">
                <a:ln w="0"/>
              </a:rPr>
              <a:t>–</a:t>
            </a:r>
            <a:r>
              <a:rPr lang="en-US" b="1" dirty="0">
                <a:ln w="0"/>
              </a:rPr>
              <a:t> </a:t>
            </a:r>
            <a:r>
              <a:rPr lang="en-US" dirty="0">
                <a:ln w="0"/>
              </a:rPr>
              <a:t>From June 2019 to March 2020</a:t>
            </a:r>
          </a:p>
          <a:p>
            <a:r>
              <a:rPr lang="en-US" b="1" dirty="0">
                <a:ln w="0"/>
              </a:rPr>
              <a:t>Causes</a:t>
            </a:r>
            <a:r>
              <a:rPr lang="en-US" dirty="0">
                <a:ln w="0"/>
              </a:rPr>
              <a:t> –</a:t>
            </a:r>
            <a:r>
              <a:rPr lang="en-US" b="1" dirty="0">
                <a:ln w="0"/>
              </a:rPr>
              <a:t> </a:t>
            </a:r>
            <a:r>
              <a:rPr lang="en-US" dirty="0">
                <a:ln w="0"/>
              </a:rPr>
              <a:t>As per the government authorities of Australia</a:t>
            </a:r>
          </a:p>
          <a:p>
            <a:pPr lvl="1"/>
            <a:r>
              <a:rPr lang="en-US" dirty="0">
                <a:ln w="0"/>
              </a:rPr>
              <a:t>Due to dry lightning storms</a:t>
            </a:r>
          </a:p>
          <a:p>
            <a:pPr lvl="1"/>
            <a:r>
              <a:rPr lang="en-US" dirty="0">
                <a:ln w="0"/>
              </a:rPr>
              <a:t>Lightning hitting the trees</a:t>
            </a:r>
          </a:p>
          <a:p>
            <a:r>
              <a:rPr lang="en-US" b="1" dirty="0">
                <a:ln w="0"/>
              </a:rPr>
              <a:t>Effects </a:t>
            </a:r>
            <a:r>
              <a:rPr lang="en-US" dirty="0">
                <a:ln w="0"/>
              </a:rPr>
              <a:t>– </a:t>
            </a:r>
            <a:r>
              <a:rPr lang="en-US" b="1" dirty="0">
                <a:ln w="0"/>
              </a:rPr>
              <a:t> </a:t>
            </a:r>
          </a:p>
          <a:p>
            <a:pPr lvl="1"/>
            <a:r>
              <a:rPr lang="en-US" dirty="0">
                <a:ln w="0"/>
              </a:rPr>
              <a:t>Burnt over </a:t>
            </a:r>
            <a:r>
              <a:rPr lang="en-US" b="1" dirty="0">
                <a:ln w="0"/>
              </a:rPr>
              <a:t>18 million </a:t>
            </a:r>
            <a:r>
              <a:rPr lang="en-US" dirty="0">
                <a:ln w="0"/>
              </a:rPr>
              <a:t>hectares of land </a:t>
            </a:r>
          </a:p>
          <a:p>
            <a:pPr lvl="1"/>
            <a:r>
              <a:rPr lang="en-US" dirty="0">
                <a:ln w="0"/>
              </a:rPr>
              <a:t>Destroyed over </a:t>
            </a:r>
            <a:r>
              <a:rPr lang="en-US" b="1" dirty="0">
                <a:ln w="0"/>
              </a:rPr>
              <a:t>5,900</a:t>
            </a:r>
            <a:r>
              <a:rPr lang="en-US" dirty="0">
                <a:ln w="0"/>
              </a:rPr>
              <a:t> buildings </a:t>
            </a:r>
          </a:p>
          <a:p>
            <a:pPr lvl="1"/>
            <a:r>
              <a:rPr lang="en-US" dirty="0">
                <a:ln w="0"/>
              </a:rPr>
              <a:t>Loss of habitats for billions of animals</a:t>
            </a:r>
          </a:p>
          <a:p>
            <a:pPr lvl="1"/>
            <a:r>
              <a:rPr lang="en-US" dirty="0">
                <a:ln w="0"/>
              </a:rPr>
              <a:t>Killed many millions of animals</a:t>
            </a:r>
          </a:p>
          <a:p>
            <a:pPr lvl="1"/>
            <a:r>
              <a:rPr lang="en-US" sz="1800" dirty="0">
                <a:ln w="0"/>
              </a:rPr>
              <a:t>Lowered air quality indexes</a:t>
            </a:r>
          </a:p>
          <a:p>
            <a:pPr lvl="1"/>
            <a:r>
              <a:rPr lang="en-US" sz="1800" dirty="0">
                <a:ln w="0"/>
              </a:rPr>
              <a:t>The smoke affected New Zealand and few cities in Argentina and Chile</a:t>
            </a:r>
          </a:p>
          <a:p>
            <a:pPr lvl="1"/>
            <a:r>
              <a:rPr lang="en-US" sz="1800" dirty="0">
                <a:ln w="0"/>
              </a:rPr>
              <a:t>Pollution </a:t>
            </a:r>
            <a:r>
              <a:rPr lang="en-US" dirty="0">
                <a:ln w="0"/>
              </a:rPr>
              <a:t>resulting in </a:t>
            </a:r>
            <a:r>
              <a:rPr lang="en-US" sz="1800" dirty="0">
                <a:ln w="0"/>
              </a:rPr>
              <a:t>the loss of balance of the ecosystems</a:t>
            </a:r>
          </a:p>
          <a:p>
            <a:pPr lvl="1"/>
            <a:r>
              <a:rPr lang="en-US" sz="1800" dirty="0">
                <a:ln w="0"/>
              </a:rPr>
              <a:t>There was a quick and immense rise in temperature</a:t>
            </a:r>
          </a:p>
          <a:p>
            <a:r>
              <a:rPr lang="en-US" b="1" dirty="0">
                <a:ln w="0"/>
              </a:rPr>
              <a:t>Disaster Management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Fire fighters used water – bombing planes and helicopters</a:t>
            </a:r>
          </a:p>
          <a:p>
            <a:pPr lvl="1"/>
            <a:r>
              <a:rPr lang="en-US" dirty="0">
                <a:ln w="0"/>
              </a:rPr>
              <a:t>There were </a:t>
            </a:r>
            <a:r>
              <a:rPr lang="en-US" b="1" dirty="0">
                <a:ln w="0"/>
              </a:rPr>
              <a:t>3,000</a:t>
            </a:r>
            <a:r>
              <a:rPr lang="en-US" dirty="0">
                <a:ln w="0"/>
              </a:rPr>
              <a:t> army, navy and air force reservists </a:t>
            </a:r>
          </a:p>
          <a:p>
            <a:pPr lvl="1"/>
            <a:r>
              <a:rPr lang="en-US" b="1" dirty="0">
                <a:ln w="0"/>
              </a:rPr>
              <a:t>3,700</a:t>
            </a:r>
            <a:r>
              <a:rPr lang="en-US" dirty="0">
                <a:ln w="0"/>
              </a:rPr>
              <a:t> firefighters and support crew </a:t>
            </a:r>
          </a:p>
          <a:p>
            <a:pPr lvl="1"/>
            <a:r>
              <a:rPr lang="en-US" b="1" dirty="0">
                <a:ln w="0"/>
              </a:rPr>
              <a:t>440</a:t>
            </a:r>
            <a:r>
              <a:rPr lang="en-US" dirty="0">
                <a:ln w="0"/>
              </a:rPr>
              <a:t> emergency personnel</a:t>
            </a:r>
          </a:p>
          <a:p>
            <a:pPr lvl="1"/>
            <a:r>
              <a:rPr lang="en-US" b="1" dirty="0">
                <a:ln w="0"/>
              </a:rPr>
              <a:t>240+</a:t>
            </a:r>
            <a:r>
              <a:rPr lang="en-US" dirty="0">
                <a:ln w="0"/>
              </a:rPr>
              <a:t> firefighting personnel from USA, Canada and New Zealand</a:t>
            </a:r>
          </a:p>
          <a:p>
            <a:pPr lvl="1"/>
            <a:r>
              <a:rPr lang="en-US" dirty="0">
                <a:ln w="0"/>
              </a:rPr>
              <a:t>Mass evacuations</a:t>
            </a:r>
          </a:p>
          <a:p>
            <a:pPr lvl="1"/>
            <a:r>
              <a:rPr lang="en-US" dirty="0">
                <a:ln w="0"/>
              </a:rPr>
              <a:t>No cooking using fire or gas for multiple days to avoid further damage</a:t>
            </a:r>
          </a:p>
          <a:p>
            <a:pPr lvl="1"/>
            <a:r>
              <a:rPr lang="en-US" dirty="0">
                <a:ln w="0"/>
              </a:rPr>
              <a:t>No arson (When people purposely light the fires for attention)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C868-1A89-427E-A509-0EFF1A53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08" y="592645"/>
            <a:ext cx="4547364" cy="2867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8C52E-BE60-4D24-88B0-8617B76C16C1}"/>
              </a:ext>
            </a:extLst>
          </p:cNvPr>
          <p:cNvSpPr txBox="1"/>
          <p:nvPr/>
        </p:nvSpPr>
        <p:spPr>
          <a:xfrm>
            <a:off x="5394198" y="51816"/>
            <a:ext cx="454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– All across Australia</a:t>
            </a:r>
          </a:p>
        </p:txBody>
      </p:sp>
    </p:spTree>
    <p:extLst>
      <p:ext uri="{BB962C8B-B14F-4D97-AF65-F5344CB8AC3E}">
        <p14:creationId xmlns:p14="http://schemas.microsoft.com/office/powerpoint/2010/main" val="1940553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The Australian bush fire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799124-F84D-42EA-9CDC-F503D76C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65461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b="1" dirty="0"/>
              <a:t>Other instances of fires</a:t>
            </a:r>
            <a:r>
              <a:rPr lang="en-US" dirty="0"/>
              <a:t> –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/>
              <a:t>The Carnarvon bushfire complex in 2012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/>
              <a:t>The 2006 – 07 Australian bushfire season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/>
              <a:t>The Great Divides bushfires from 2006 – 07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/>
              <a:t>Other instances of bush fires documented in Wikipedia -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>
                <a:hlinkClick r:id="rId3"/>
              </a:rPr>
              <a:t>https://en.wikipedia.org/wiki/List_of_major_bushfires_in_Australia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b="1" dirty="0"/>
              <a:t>Reference for causes</a:t>
            </a:r>
            <a:r>
              <a:rPr lang="en-US" dirty="0"/>
              <a:t> –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>
                <a:hlinkClick r:id="rId4"/>
              </a:rPr>
              <a:t>https://www.aph.gov.au/About_Parliament/Parliamentary_Departments/Parliamentary_Library/pubs/rp/rp1920/Quick_Guides/AustralianBushfires#:~:text=On%203%20February%202020%20local,NSW%20were%20caused%20by%20lightning.</a:t>
            </a:r>
            <a:r>
              <a:rPr lang="en-US" dirty="0"/>
              <a:t>                    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Tx/>
              <a:defRPr/>
            </a:pPr>
            <a:r>
              <a:rPr lang="en-US" dirty="0">
                <a:hlinkClick r:id="rId5"/>
              </a:rPr>
              <a:t>https://www.abc.net.au/news/2020-01-11/australias-fires-reveal-arson-not-a-major-cause/11855022</a:t>
            </a:r>
            <a:endParaRPr lang="en-US" dirty="0"/>
          </a:p>
          <a:p>
            <a:r>
              <a:rPr lang="en-US" b="1" dirty="0"/>
              <a:t>Reference for effects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6"/>
              </a:rPr>
              <a:t>https://www.unenvironment.org/news-and-stories/story/ten-impacts-australian-bushfires#:~:text=Physical%2C%20direct%20impacts,reported%20to%20have%20been%20killed.</a:t>
            </a:r>
            <a:endParaRPr lang="en-US" dirty="0"/>
          </a:p>
          <a:p>
            <a:r>
              <a:rPr lang="en-US" b="1" dirty="0"/>
              <a:t>Reference for Disaster management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7"/>
              </a:rPr>
              <a:t>https://www.bbc.com/news/world-australia-51008051</a:t>
            </a:r>
            <a:endParaRPr lang="en-US" dirty="0"/>
          </a:p>
          <a:p>
            <a:endParaRPr lang="en-US" dirty="0"/>
          </a:p>
          <a:p>
            <a:pPr lvl="1"/>
            <a:endParaRPr lang="en-US" dirty="0">
              <a:ln w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FCE4914-A93F-44BB-9198-3CB587E4B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60903"/>
              </p:ext>
            </p:extLst>
          </p:nvPr>
        </p:nvGraphicFramePr>
        <p:xfrm>
          <a:off x="203073" y="1197103"/>
          <a:ext cx="8128000" cy="1554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290125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90354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Fires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82728"/>
                  </a:ext>
                </a:extLst>
              </a:tr>
              <a:tr h="11834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1912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E58A6A9-52F5-4424-90CD-5DCC99AB69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7073" y="1582056"/>
            <a:ext cx="4064000" cy="1175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208708-E2B0-4A81-8459-042D48D449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03073" y="1597999"/>
            <a:ext cx="4064000" cy="11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6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Floods in Indonesia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799124-F84D-42EA-9CDC-F503D76C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 </a:t>
            </a:r>
            <a:r>
              <a:rPr lang="en-US" dirty="0">
                <a:ln w="0"/>
              </a:rPr>
              <a:t>– On 1</a:t>
            </a:r>
            <a:r>
              <a:rPr lang="en-US" baseline="30000" dirty="0">
                <a:ln w="0"/>
              </a:rPr>
              <a:t>st</a:t>
            </a:r>
            <a:r>
              <a:rPr lang="en-US" dirty="0">
                <a:ln w="0"/>
              </a:rPr>
              <a:t> January 2020</a:t>
            </a:r>
          </a:p>
          <a:p>
            <a:r>
              <a:rPr lang="en-US" b="1" dirty="0">
                <a:ln w="0"/>
              </a:rPr>
              <a:t>Causes </a:t>
            </a:r>
            <a:r>
              <a:rPr lang="en-US" dirty="0">
                <a:ln w="0"/>
              </a:rPr>
              <a:t>– </a:t>
            </a:r>
          </a:p>
          <a:p>
            <a:pPr lvl="1"/>
            <a:r>
              <a:rPr lang="en-US" dirty="0">
                <a:ln w="0"/>
              </a:rPr>
              <a:t>There was immense rainfall in Jakarta</a:t>
            </a:r>
          </a:p>
          <a:p>
            <a:pPr lvl="1"/>
            <a:r>
              <a:rPr lang="en-US" dirty="0">
                <a:ln w="0"/>
              </a:rPr>
              <a:t>Jakarta is sinking 6 – 10 inches per year</a:t>
            </a:r>
          </a:p>
          <a:p>
            <a:r>
              <a:rPr lang="en-US" b="1" dirty="0">
                <a:ln w="0"/>
              </a:rPr>
              <a:t>Effects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Left more than 300 people homeless.</a:t>
            </a:r>
          </a:p>
          <a:p>
            <a:pPr lvl="1"/>
            <a:r>
              <a:rPr lang="en-US" dirty="0">
                <a:ln w="0"/>
              </a:rPr>
              <a:t>Flood water reached to 5 feet at a few places.</a:t>
            </a:r>
          </a:p>
          <a:p>
            <a:pPr lvl="1"/>
            <a:r>
              <a:rPr lang="en-US" dirty="0">
                <a:ln w="0"/>
              </a:rPr>
              <a:t>Capital will move from Jakarta to site in East Kalimantan Province, Borneo island</a:t>
            </a:r>
          </a:p>
          <a:p>
            <a:pPr lvl="1"/>
            <a:r>
              <a:rPr lang="en-US" dirty="0">
                <a:ln w="0"/>
              </a:rPr>
              <a:t>67 people died in the event</a:t>
            </a:r>
          </a:p>
          <a:p>
            <a:pPr lvl="1"/>
            <a:r>
              <a:rPr lang="en-US" dirty="0">
                <a:ln w="0"/>
              </a:rPr>
              <a:t>Caused landslides, hypothermia, drowning and electrocution</a:t>
            </a:r>
          </a:p>
          <a:p>
            <a:r>
              <a:rPr lang="en-US" b="1" dirty="0">
                <a:ln w="0"/>
              </a:rPr>
              <a:t>Disaster Management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Cloud seeding planes were used in an attempt to break the rain</a:t>
            </a:r>
          </a:p>
          <a:p>
            <a:pPr lvl="1"/>
            <a:r>
              <a:rPr lang="en-US" dirty="0">
                <a:ln w="0"/>
              </a:rPr>
              <a:t>Government buildings and schools used as evacuation shelters.</a:t>
            </a:r>
          </a:p>
          <a:p>
            <a:pPr lvl="1"/>
            <a:r>
              <a:rPr lang="en-US" dirty="0">
                <a:ln w="0"/>
              </a:rPr>
              <a:t>Public kitchens, healthcare posts, medicines, sleeping mats, public toilets and other basic needs prepared during floods</a:t>
            </a:r>
          </a:p>
          <a:p>
            <a:pPr lvl="1"/>
            <a:r>
              <a:rPr lang="en-US" dirty="0">
                <a:ln w="0"/>
              </a:rPr>
              <a:t>The Government plans to build dams, infrastructure with anti – flooding methods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51D66-C7B7-4892-B6DA-6932E70CAF39}"/>
              </a:ext>
            </a:extLst>
          </p:cNvPr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– Jakarta and neighbouring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B8E2E-15DB-48A1-8CB8-388DBC6B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72" y="592645"/>
            <a:ext cx="403859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Floods in Indonesia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799124-F84D-42EA-9CDC-F503D76C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endParaRPr lang="en-US" u="none" dirty="0">
              <a:ln w="0"/>
              <a:solidFill>
                <a:schemeClr val="tx1"/>
              </a:solidFill>
            </a:endParaRPr>
          </a:p>
          <a:p>
            <a:r>
              <a:rPr lang="en-US" b="1" u="none" dirty="0">
                <a:solidFill>
                  <a:schemeClr val="tx1"/>
                </a:solidFill>
              </a:rPr>
              <a:t>Reference for Date, Causes and Disaster Management</a:t>
            </a:r>
            <a:r>
              <a:rPr lang="en-US" u="none" dirty="0">
                <a:solidFill>
                  <a:schemeClr val="tx1"/>
                </a:solidFill>
              </a:rPr>
              <a:t> – </a:t>
            </a:r>
          </a:p>
          <a:p>
            <a:pPr lvl="1"/>
            <a:r>
              <a:rPr lang="en-US" dirty="0">
                <a:hlinkClick r:id="rId3"/>
              </a:rPr>
              <a:t>https://en.wikipedia.org/wiki/2020_Jakarta_floods#:~:text=Flash%20floods%20occurred%20throughout%20the,and%20Cisadane%20rivers%20to%20overflow.</a:t>
            </a:r>
            <a:endParaRPr lang="en-US" u="none" dirty="0">
              <a:solidFill>
                <a:schemeClr val="tx1"/>
              </a:solidFill>
            </a:endParaRPr>
          </a:p>
          <a:p>
            <a:r>
              <a:rPr lang="en-US" b="1" dirty="0"/>
              <a:t>Reference for Effects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4"/>
              </a:rPr>
              <a:t>https://www.usatoday.com/story/news/world/2020/02/25/jakarta-f</a:t>
            </a:r>
            <a:r>
              <a:rPr lang="en-US" dirty="0">
                <a:hlinkClick r:id="rId5"/>
              </a:rPr>
              <a:t>loods-2020-indonesia-capital/4865913002/</a:t>
            </a:r>
            <a:endParaRPr lang="en-US" dirty="0"/>
          </a:p>
          <a:p>
            <a:endParaRPr lang="en-US" dirty="0">
              <a:ln w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34BF366C-2BCF-4C7D-A8E8-6A44001E3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08921"/>
              </p:ext>
            </p:extLst>
          </p:nvPr>
        </p:nvGraphicFramePr>
        <p:xfrm>
          <a:off x="203073" y="1203389"/>
          <a:ext cx="8128000" cy="20332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9117">
                  <a:extLst>
                    <a:ext uri="{9D8B030D-6E8A-4147-A177-3AD203B41FA5}">
                      <a16:colId xmlns:a16="http://schemas.microsoft.com/office/drawing/2014/main" val="845420252"/>
                    </a:ext>
                  </a:extLst>
                </a:gridCol>
                <a:gridCol w="4058883">
                  <a:extLst>
                    <a:ext uri="{9D8B030D-6E8A-4147-A177-3AD203B41FA5}">
                      <a16:colId xmlns:a16="http://schemas.microsoft.com/office/drawing/2014/main" val="624146053"/>
                    </a:ext>
                  </a:extLst>
                </a:gridCol>
              </a:tblGrid>
              <a:tr h="494782">
                <a:tc>
                  <a:txBody>
                    <a:bodyPr/>
                    <a:lstStyle/>
                    <a:p>
                      <a:r>
                        <a:rPr lang="en-US" dirty="0"/>
                        <a:t>Before Floods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Floods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460450"/>
                  </a:ext>
                </a:extLst>
              </a:tr>
              <a:tr h="15385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7345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593879C-341F-442E-B22B-B5E7A868B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90334" y="1698171"/>
            <a:ext cx="4044369" cy="1538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DDC51-A025-48A4-A2B9-460F6EDB5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22705" y="1698171"/>
            <a:ext cx="4044368" cy="15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0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The corona virus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62F5FF-3956-4C0A-ACC3-8D0FCF9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92500"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</a:t>
            </a:r>
            <a:r>
              <a:rPr lang="en-US" dirty="0">
                <a:ln w="0"/>
              </a:rPr>
              <a:t> – The outbreak was first identified in December 2019.</a:t>
            </a:r>
          </a:p>
          <a:p>
            <a:r>
              <a:rPr lang="en-US" b="1" dirty="0">
                <a:ln w="0"/>
              </a:rPr>
              <a:t>Causes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Scientists concluded that it was caused naturally</a:t>
            </a:r>
            <a:endParaRPr lang="en-US" b="1" dirty="0">
              <a:ln w="0"/>
            </a:endParaRPr>
          </a:p>
          <a:p>
            <a:r>
              <a:rPr lang="en-US" b="1" dirty="0">
                <a:ln w="0"/>
              </a:rPr>
              <a:t>Two scenarios</a:t>
            </a:r>
            <a:r>
              <a:rPr lang="en-US" dirty="0">
                <a:ln w="0"/>
              </a:rPr>
              <a:t> - </a:t>
            </a:r>
          </a:p>
          <a:p>
            <a:pPr lvl="1"/>
            <a:r>
              <a:rPr lang="en-US" dirty="0">
                <a:ln w="0"/>
              </a:rPr>
              <a:t>The pathogenic version passed from a non – human to a human host (bats to humans)*</a:t>
            </a:r>
          </a:p>
          <a:p>
            <a:pPr lvl="1"/>
            <a:r>
              <a:rPr lang="en-US" dirty="0">
                <a:ln w="0"/>
              </a:rPr>
              <a:t>A non – pathogenic version got into humans from an animal and turned into its pathogenic state</a:t>
            </a:r>
          </a:p>
          <a:p>
            <a:r>
              <a:rPr lang="en-US" b="1" dirty="0">
                <a:ln w="0"/>
              </a:rPr>
              <a:t>Effects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Slowing down of economic growth</a:t>
            </a:r>
          </a:p>
          <a:p>
            <a:pPr lvl="1"/>
            <a:r>
              <a:rPr lang="en-US" dirty="0">
                <a:ln w="0"/>
              </a:rPr>
              <a:t>People with other diseases, getting neglected</a:t>
            </a:r>
          </a:p>
          <a:p>
            <a:pPr lvl="1"/>
            <a:r>
              <a:rPr lang="en-US" dirty="0">
                <a:ln w="0"/>
              </a:rPr>
              <a:t>Functioning of schools and colleges impaired</a:t>
            </a:r>
          </a:p>
          <a:p>
            <a:pPr lvl="1"/>
            <a:r>
              <a:rPr lang="en-US" dirty="0">
                <a:ln w="0"/>
              </a:rPr>
              <a:t>Burden on the healthcare industries to make sanitizers, masks and other necessities</a:t>
            </a:r>
          </a:p>
          <a:p>
            <a:pPr lvl="1"/>
            <a:r>
              <a:rPr lang="en-US" dirty="0">
                <a:ln w="0"/>
              </a:rPr>
              <a:t>Depression and other psychological disorders.</a:t>
            </a:r>
          </a:p>
          <a:p>
            <a:r>
              <a:rPr lang="en-US" b="1" dirty="0">
                <a:ln w="0"/>
              </a:rPr>
              <a:t>Disaster Management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Caused a lockdown in most of the countries</a:t>
            </a:r>
          </a:p>
          <a:p>
            <a:pPr lvl="1"/>
            <a:r>
              <a:rPr lang="en-US" dirty="0">
                <a:ln w="0"/>
              </a:rPr>
              <a:t>Social distancing, i.e., 6 feet distance between person to person</a:t>
            </a:r>
          </a:p>
          <a:p>
            <a:pPr lvl="1"/>
            <a:r>
              <a:rPr lang="en-US" dirty="0">
                <a:ln w="0"/>
              </a:rPr>
              <a:t>Restaurants, malls, theatres, entertainment centres closed to avoid crowding of people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51D66-C7B7-4892-B6DA-6932E70CAF39}"/>
              </a:ext>
            </a:extLst>
          </p:cNvPr>
          <p:cNvSpPr txBox="1"/>
          <p:nvPr/>
        </p:nvSpPr>
        <p:spPr>
          <a:xfrm>
            <a:off x="5394198" y="51816"/>
            <a:ext cx="4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– Wuhan (Originated), now world wide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8921-8C9E-4C32-8A81-B693735F491F}"/>
              </a:ext>
            </a:extLst>
          </p:cNvPr>
          <p:cNvSpPr txBox="1"/>
          <p:nvPr/>
        </p:nvSpPr>
        <p:spPr>
          <a:xfrm>
            <a:off x="10261474" y="2948696"/>
            <a:ext cx="1727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*This is how previous Coronavirus outbreaks occurred.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07BD3-D137-494C-A3CE-20F05AC84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71" y="374981"/>
            <a:ext cx="4038599" cy="21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11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The corona virus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62F5FF-3956-4C0A-ACC3-8D0FCF9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92500"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/>
              <a:t>Reference for date</a:t>
            </a:r>
            <a:r>
              <a:rPr lang="en-US" sz="1800" dirty="0"/>
              <a:t> – </a:t>
            </a:r>
          </a:p>
          <a:p>
            <a:pPr lvl="1"/>
            <a:r>
              <a:rPr lang="en-US" dirty="0">
                <a:hlinkClick r:id="rId3"/>
              </a:rPr>
              <a:t>https://en.wikipedia.org/wiki/COVID-19_pandemic</a:t>
            </a:r>
            <a:endParaRPr lang="en-US" dirty="0"/>
          </a:p>
          <a:p>
            <a:r>
              <a:rPr lang="en-US" sz="1800" b="1" dirty="0"/>
              <a:t>Reference for Causes</a:t>
            </a:r>
            <a:r>
              <a:rPr lang="en-US" sz="1800" dirty="0"/>
              <a:t> – </a:t>
            </a:r>
          </a:p>
          <a:p>
            <a:pPr lvl="1"/>
            <a:r>
              <a:rPr lang="en-US" dirty="0">
                <a:hlinkClick r:id="rId4"/>
              </a:rPr>
              <a:t>https://www.sciencedaily.com/releases/2020/03/200317175442.htm</a:t>
            </a:r>
            <a:endParaRPr lang="en-US" dirty="0"/>
          </a:p>
          <a:p>
            <a:r>
              <a:rPr lang="en-US" sz="1800" b="1" dirty="0"/>
              <a:t>Reference for Effects and Disaster Management</a:t>
            </a:r>
            <a:r>
              <a:rPr lang="en-US" sz="1800" dirty="0"/>
              <a:t> – </a:t>
            </a:r>
          </a:p>
          <a:p>
            <a:pPr lvl="1"/>
            <a:r>
              <a:rPr lang="en-US" dirty="0">
                <a:hlinkClick r:id="rId5"/>
              </a:rPr>
              <a:t>https://www.ncbi.nlm.nih.gov/pmc/articles/PMC7147210/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8CEDB-4FD4-42A4-903D-F2F72EDAD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91396"/>
              </p:ext>
            </p:extLst>
          </p:nvPr>
        </p:nvGraphicFramePr>
        <p:xfrm>
          <a:off x="203073" y="1203389"/>
          <a:ext cx="8128000" cy="2606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092086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58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 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During 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03398"/>
                  </a:ext>
                </a:extLst>
              </a:tr>
              <a:tr h="2235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19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C3B5D94-2A7F-487C-90E8-7694261C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6" y="1571624"/>
            <a:ext cx="4073398" cy="223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113B0-6DC8-4ACC-9795-B8CDFA259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71" y="1571623"/>
            <a:ext cx="4064001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Volcano eruption in Philippines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6919A8B-D66C-4C2C-AE6E-A3E5E543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</a:rPr>
              <a:t>Date</a:t>
            </a:r>
            <a:r>
              <a:rPr lang="en-US" dirty="0">
                <a:ln w="0"/>
              </a:rPr>
              <a:t> – On 12</a:t>
            </a:r>
            <a:r>
              <a:rPr lang="en-US" baseline="30000" dirty="0">
                <a:ln w="0"/>
              </a:rPr>
              <a:t>th</a:t>
            </a:r>
            <a:r>
              <a:rPr lang="en-US" dirty="0">
                <a:ln w="0"/>
              </a:rPr>
              <a:t> January, 2020</a:t>
            </a:r>
          </a:p>
          <a:p>
            <a:r>
              <a:rPr lang="en-US" b="1" dirty="0">
                <a:ln w="0"/>
              </a:rPr>
              <a:t>Causes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The interaction between magma and water took place</a:t>
            </a:r>
          </a:p>
          <a:p>
            <a:pPr lvl="1"/>
            <a:r>
              <a:rPr lang="en-US" dirty="0">
                <a:ln w="0"/>
              </a:rPr>
              <a:t>It was a phreatomagmatic eruption</a:t>
            </a:r>
          </a:p>
          <a:p>
            <a:r>
              <a:rPr lang="en-US" b="1" dirty="0">
                <a:ln w="0"/>
              </a:rPr>
              <a:t>Effects</a:t>
            </a:r>
            <a:r>
              <a:rPr lang="en-US" dirty="0">
                <a:ln w="0"/>
              </a:rPr>
              <a:t> – </a:t>
            </a:r>
          </a:p>
          <a:p>
            <a:pPr lvl="1"/>
            <a:r>
              <a:rPr lang="en-US" dirty="0">
                <a:ln w="0"/>
              </a:rPr>
              <a:t>Many animals were killed</a:t>
            </a:r>
          </a:p>
          <a:p>
            <a:pPr lvl="1"/>
            <a:r>
              <a:rPr lang="en-US" dirty="0">
                <a:ln w="0"/>
              </a:rPr>
              <a:t>Ash clouds hung over the volcano</a:t>
            </a:r>
          </a:p>
          <a:p>
            <a:pPr lvl="1"/>
            <a:r>
              <a:rPr lang="en-US" dirty="0">
                <a:ln w="0"/>
              </a:rPr>
              <a:t>Air quality reduced</a:t>
            </a:r>
          </a:p>
          <a:p>
            <a:pPr lvl="1"/>
            <a:r>
              <a:rPr lang="en-US" dirty="0">
                <a:ln w="0"/>
              </a:rPr>
              <a:t>Less drinking water</a:t>
            </a:r>
          </a:p>
          <a:p>
            <a:pPr lvl="1"/>
            <a:r>
              <a:rPr lang="en-US" dirty="0">
                <a:ln w="0"/>
              </a:rPr>
              <a:t>People had to live with relatives and stay away from their houses</a:t>
            </a:r>
          </a:p>
          <a:p>
            <a:pPr lvl="1"/>
            <a:r>
              <a:rPr lang="en-US" dirty="0">
                <a:ln w="0"/>
              </a:rPr>
              <a:t>At least </a:t>
            </a:r>
            <a:r>
              <a:rPr lang="en-US" b="1" dirty="0">
                <a:ln w="0"/>
              </a:rPr>
              <a:t>8,46,000 </a:t>
            </a:r>
            <a:r>
              <a:rPr lang="en-US" dirty="0">
                <a:ln w="0"/>
              </a:rPr>
              <a:t>were affected</a:t>
            </a:r>
            <a:endParaRPr lang="en-US" b="1" dirty="0">
              <a:ln w="0"/>
            </a:endParaRPr>
          </a:p>
          <a:p>
            <a:r>
              <a:rPr lang="en-US" b="1" dirty="0">
                <a:ln w="0"/>
              </a:rPr>
              <a:t>Disaster Management </a:t>
            </a:r>
            <a:r>
              <a:rPr lang="en-US" dirty="0">
                <a:ln w="0"/>
              </a:rPr>
              <a:t> - </a:t>
            </a:r>
          </a:p>
          <a:p>
            <a:pPr lvl="1"/>
            <a:r>
              <a:rPr lang="en-US" dirty="0">
                <a:ln w="0"/>
              </a:rPr>
              <a:t>People maintained alert level 4 in January</a:t>
            </a:r>
          </a:p>
          <a:p>
            <a:pPr lvl="1"/>
            <a:r>
              <a:rPr lang="en-US" dirty="0">
                <a:ln w="0"/>
              </a:rPr>
              <a:t>Alert level* 2 was maintained by March</a:t>
            </a:r>
          </a:p>
          <a:p>
            <a:pPr lvl="1"/>
            <a:r>
              <a:rPr lang="en-US" dirty="0">
                <a:ln w="0"/>
              </a:rPr>
              <a:t>Shelter in 13 evacuation centres in Batangas and Quezon provinces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FD295-77AF-4F2A-9604-67DBE798E2BF}"/>
              </a:ext>
            </a:extLst>
          </p:cNvPr>
          <p:cNvGrpSpPr/>
          <p:nvPr/>
        </p:nvGrpSpPr>
        <p:grpSpPr>
          <a:xfrm>
            <a:off x="8102403" y="445677"/>
            <a:ext cx="4038601" cy="4369782"/>
            <a:chOff x="8153398" y="1995141"/>
            <a:chExt cx="4038601" cy="47630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BA92C3-5842-448A-9F41-C6E98315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399" y="1995141"/>
              <a:ext cx="4013339" cy="23562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4967C9-DC0A-4157-97A9-4BE3E83A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3398" y="4351374"/>
              <a:ext cx="4038601" cy="240686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0386E3-3753-42D8-AF70-02F559B50508}"/>
              </a:ext>
            </a:extLst>
          </p:cNvPr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– Batangas, Philippines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76F80-D3D8-472A-8AFA-7DA7E8F3B107}"/>
              </a:ext>
            </a:extLst>
          </p:cNvPr>
          <p:cNvSpPr txBox="1"/>
          <p:nvPr/>
        </p:nvSpPr>
        <p:spPr>
          <a:xfrm>
            <a:off x="8284942" y="4907929"/>
            <a:ext cx="3830858" cy="10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</a:p>
          <a:p>
            <a:r>
              <a:rPr lang="en-US" sz="1050" dirty="0"/>
              <a:t>Alert level 5 – Hazardous eruption in progress</a:t>
            </a:r>
          </a:p>
          <a:p>
            <a:r>
              <a:rPr lang="en-US" sz="1050" dirty="0"/>
              <a:t>Alert level 4 – Eruption could occur in few days</a:t>
            </a:r>
          </a:p>
          <a:p>
            <a:r>
              <a:rPr lang="en-US" sz="1050" dirty="0"/>
              <a:t>Alert level 3 – Eruption hazards near vents</a:t>
            </a:r>
          </a:p>
          <a:p>
            <a:r>
              <a:rPr lang="en-US" sz="1050" dirty="0"/>
              <a:t>Alert level 2 – Less eruption hazards</a:t>
            </a:r>
          </a:p>
          <a:p>
            <a:r>
              <a:rPr lang="en-US" sz="1050" dirty="0"/>
              <a:t>Alert level 0/1 – Very less or no eruption hazards</a:t>
            </a:r>
          </a:p>
        </p:txBody>
      </p:sp>
    </p:spTree>
    <p:extLst>
      <p:ext uri="{BB962C8B-B14F-4D97-AF65-F5344CB8AC3E}">
        <p14:creationId xmlns:p14="http://schemas.microsoft.com/office/powerpoint/2010/main" val="3388533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C08C-D3DB-42EB-A841-2BFF1C40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3" y="51816"/>
            <a:ext cx="5191125" cy="108165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Volcano eruption in Philippines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6919A8B-D66C-4C2C-AE6E-A3E5E543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4C3D-B3A9-420F-8FD0-E3ACFD69C9A6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38FBF3-42C4-4C9A-9CC2-73D338653914}"/>
              </a:ext>
            </a:extLst>
          </p:cNvPr>
          <p:cNvSpPr txBox="1">
            <a:spLocks/>
          </p:cNvSpPr>
          <p:nvPr/>
        </p:nvSpPr>
        <p:spPr>
          <a:xfrm>
            <a:off x="203073" y="1203389"/>
            <a:ext cx="10058400" cy="557459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pPr marL="0" indent="0">
              <a:buNone/>
            </a:pPr>
            <a:endParaRPr lang="en-US" dirty="0">
              <a:ln w="0"/>
            </a:endParaRPr>
          </a:p>
          <a:p>
            <a:endParaRPr lang="en-US" dirty="0"/>
          </a:p>
          <a:p>
            <a:r>
              <a:rPr lang="en-US" b="1" dirty="0"/>
              <a:t>Reference for Location and Date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3"/>
              </a:rPr>
              <a:t>https://en.wikipedia.org/wiki/2020_Taal_Volcano_eruption#:~:text=The%20volcano%20erupted%20on%20the,Time%20(UTC%2B8)</a:t>
            </a:r>
            <a:endParaRPr lang="en-US" dirty="0"/>
          </a:p>
          <a:p>
            <a:r>
              <a:rPr lang="en-US" b="1" dirty="0"/>
              <a:t>Reference for Causes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4"/>
              </a:rPr>
              <a:t>https://en.wikipedia.org/wiki/2020_Taal_Volcano_eruption</a:t>
            </a:r>
            <a:endParaRPr lang="en-US" dirty="0"/>
          </a:p>
          <a:p>
            <a:r>
              <a:rPr lang="en-US" b="1" dirty="0"/>
              <a:t>Reference for Effects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5"/>
              </a:rPr>
              <a:t>https://reliefweb.int/report/philippines/volcano-eruption-humanity-inclusion-assesses-needs-those-affected#:~:text=The%20damage%20caused%20by%20the,drinking%20water%20and%20air%20quality</a:t>
            </a:r>
            <a:endParaRPr lang="en-US" b="1" dirty="0"/>
          </a:p>
          <a:p>
            <a:r>
              <a:rPr lang="en-US" b="1" dirty="0"/>
              <a:t>Reference for Disaster Management</a:t>
            </a:r>
            <a:r>
              <a:rPr lang="en-US" dirty="0"/>
              <a:t> – </a:t>
            </a:r>
          </a:p>
          <a:p>
            <a:pPr lvl="1"/>
            <a:r>
              <a:rPr lang="en-US" dirty="0">
                <a:hlinkClick r:id="rId6"/>
              </a:rPr>
              <a:t>https://reliefweb.int/disaster/vo-2020-000002-phl</a:t>
            </a:r>
            <a:endParaRPr lang="en-US" dirty="0"/>
          </a:p>
          <a:p>
            <a:endParaRPr lang="en-US" dirty="0">
              <a:ln w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BBDFF-3A05-419A-B465-263E886F4514}"/>
              </a:ext>
            </a:extLst>
          </p:cNvPr>
          <p:cNvSpPr txBox="1">
            <a:spLocks/>
          </p:cNvSpPr>
          <p:nvPr/>
        </p:nvSpPr>
        <p:spPr>
          <a:xfrm>
            <a:off x="133350" y="6373368"/>
            <a:ext cx="802005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D9188F8-42B6-4F28-936D-F57E5EE26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6872"/>
              </p:ext>
            </p:extLst>
          </p:nvPr>
        </p:nvGraphicFramePr>
        <p:xfrm>
          <a:off x="256059" y="1203389"/>
          <a:ext cx="8128000" cy="26918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364000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85958036"/>
                    </a:ext>
                  </a:extLst>
                </a:gridCol>
              </a:tblGrid>
              <a:tr h="398580">
                <a:tc>
                  <a:txBody>
                    <a:bodyPr/>
                    <a:lstStyle/>
                    <a:p>
                      <a:r>
                        <a:rPr lang="en-US" dirty="0"/>
                        <a:t>Before Eruption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Eruption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475527"/>
                  </a:ext>
                </a:extLst>
              </a:tr>
              <a:tr h="22932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5534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484ECB-22BB-4A3C-A31B-C269A392A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59" y="1502377"/>
            <a:ext cx="8128000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2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5114</TotalTime>
  <Words>1467</Words>
  <Application>Microsoft Office PowerPoint</Application>
  <PresentationFormat>Widescreen</PresentationFormat>
  <Paragraphs>251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Rockwell</vt:lpstr>
      <vt:lpstr>Rockwell Condensed</vt:lpstr>
      <vt:lpstr>Wingdings</vt:lpstr>
      <vt:lpstr>Wood Type</vt:lpstr>
      <vt:lpstr>Natural Disasters Fact File Project</vt:lpstr>
      <vt:lpstr>The Australian bush fire</vt:lpstr>
      <vt:lpstr>The Australian bush fire</vt:lpstr>
      <vt:lpstr>Floods in Indonesia</vt:lpstr>
      <vt:lpstr>Floods in Indonesia</vt:lpstr>
      <vt:lpstr>The corona virus</vt:lpstr>
      <vt:lpstr>The corona virus</vt:lpstr>
      <vt:lpstr>Volcano eruption in Philippines</vt:lpstr>
      <vt:lpstr>Volcano eruption in Philippines</vt:lpstr>
      <vt:lpstr>Cyclone amphan</vt:lpstr>
      <vt:lpstr>Cyclone amphan</vt:lpstr>
      <vt:lpstr>Snow turns green</vt:lpstr>
      <vt:lpstr>Snow turns green</vt:lpstr>
      <vt:lpstr>Thank you for Reading.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Disasters</dc:title>
  <dc:creator>VyomVarshaVinay</dc:creator>
  <cp:lastModifiedBy>VyomVarshaVinay</cp:lastModifiedBy>
  <cp:revision>108</cp:revision>
  <dcterms:created xsi:type="dcterms:W3CDTF">2020-09-03T11:41:37Z</dcterms:created>
  <dcterms:modified xsi:type="dcterms:W3CDTF">2020-09-12T03:42:32Z</dcterms:modified>
</cp:coreProperties>
</file>